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62" r:id="rId9"/>
    <p:sldId id="260" r:id="rId10"/>
  </p:sldIdLst>
  <p:sldSz cx="10312400" cy="77343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066FF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 autoAdjust="0"/>
  </p:normalViewPr>
  <p:slideViewPr>
    <p:cSldViewPr snapToGrid="0">
      <p:cViewPr>
        <p:scale>
          <a:sx n="66" d="100"/>
          <a:sy n="66" d="100"/>
        </p:scale>
        <p:origin x="-1044" y="-732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/>
            <a:r>
              <a:rPr/>
              <a:t>Образец подзаголовка</a:t>
            </a:r>
          </a:p>
        </p:txBody>
      </p:sp>
      <p:sp>
        <p:nvSpPr>
          <p:cNvPr id="4" name="Shape 8"/>
          <p:cNvSpPr>
            <a:spLocks noGrp="1"/>
          </p:cNvSpPr>
          <p:nvPr>
            <p:ph type="sldNum" sz="quarter" idx="10"/>
          </p:nvPr>
        </p:nvSpPr>
        <p:spPr>
          <a:xfrm>
            <a:off x="7288213" y="7102475"/>
            <a:ext cx="2322512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68AF-10DB-4056-BF0D-C36797E55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22D6-FF58-4191-B91E-3E40D0CBE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1B5A-0A0C-4372-BD51-300D1FC73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E3E0-2285-424F-B6D8-373FAFE46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/>
            <a:r>
              <a:rPr/>
              <a:t>Образец подзаголовка</a:t>
            </a:r>
          </a:p>
        </p:txBody>
      </p:sp>
      <p:sp>
        <p:nvSpPr>
          <p:cNvPr id="4" name="Shape 55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C1A63D2-8D1D-48E5-B9AD-383EF426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59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BE4BF8-68C7-474D-AECC-3521A3D83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63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6186D95-23B4-4C18-B464-0D7DF4019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67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548D5D0-D7BC-4A3E-8512-6532ECB5E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71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DE2CC42-9C76-4020-B508-458B0816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Shape 74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5FF05E-79D6-4EDA-A4BE-B349FBF43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4361B57-04D2-443B-B182-5D03530A7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/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подзаголовка</a:t>
            </a:r>
            <a:endParaRPr dirty="0"/>
          </a:p>
        </p:txBody>
      </p:sp>
      <p:sp>
        <p:nvSpPr>
          <p:cNvPr id="4" name="Shape 12"/>
          <p:cNvSpPr>
            <a:spLocks noGrp="1"/>
          </p:cNvSpPr>
          <p:nvPr>
            <p:ph type="sldNum" sz="quarter" idx="10"/>
          </p:nvPr>
        </p:nvSpPr>
        <p:spPr>
          <a:xfrm>
            <a:off x="7491413" y="7015163"/>
            <a:ext cx="232251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790ED-44BA-40B6-B40A-FB004A7B6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80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DBBCE36-C0A4-45FC-9BA2-71BB120E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84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665C3F5-B2FE-472A-A1C1-B8E1BA4D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88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AA2E4BE-80FA-450A-A916-CDD6309EC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92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431C6CE-CEF3-4150-96DD-0B50213A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/>
            <a:r>
              <a:rPr/>
              <a:t>Образец подзаголовка</a:t>
            </a:r>
          </a:p>
        </p:txBody>
      </p:sp>
      <p:sp>
        <p:nvSpPr>
          <p:cNvPr id="4" name="Shape 96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48314AF-D4B6-49D8-8D28-F7D3D47BA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00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6C7D79E-8A9D-4C18-9254-5D4960D47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04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CBECB02-C9A6-4022-81E3-55D8A2B34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08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4F60A2B-0610-4754-9B23-74BAFF64A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7CE9FDE-4219-4DA4-AFBB-3DF315AD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Shape 115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9246DF2-4EE2-4485-BA61-8068C287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4D40-2DCA-48A3-A4A6-79E5375E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C39A6D6-48CB-4131-A90F-970E0A9A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21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931A51A-6C04-49CD-87DC-2600311C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25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7EFBBC-EAE7-426F-9795-29C9DF87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29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A602CF3-DDB8-4C6B-B1FF-FF9486689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33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7E34337-D502-4590-A70B-A69F056FC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/>
            <a:r>
              <a:rPr/>
              <a:t>Образец подзаголовка</a:t>
            </a:r>
          </a:p>
        </p:txBody>
      </p:sp>
      <p:sp>
        <p:nvSpPr>
          <p:cNvPr id="4" name="Shape 137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3E14B6B-657E-414E-A9A5-B846097C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41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F525389-6935-4A09-B787-D5792D38B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45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3D84C57-FA82-4F8B-BC9A-6843750BC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49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9102177-EF7E-4843-B448-89959810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53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2034BE3-2932-4EF2-AD73-049D77B5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BCF9-DEB0-4B4F-932D-83E1CAD01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Shape 156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F92B8FE-6D07-4FF6-AB27-2EC2924E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8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1B20955-BFF0-4185-95BA-81BF498D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62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129E8FF-4278-4DB2-8C22-35288EB50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166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75A604F-DDA3-4683-9EDB-55134F93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70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9EA1146-AB01-4F69-A150-4BBF2D34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174"/>
          <p:cNvSpPr>
            <a:spLocks noGrp="1"/>
          </p:cNvSpPr>
          <p:nvPr>
            <p:ph type="sldNum" sz="quarter" idx="10"/>
          </p:nvPr>
        </p:nvSpPr>
        <p:spPr>
          <a:xfrm>
            <a:off x="7288213" y="7243763"/>
            <a:ext cx="2322512" cy="2746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DE127B-8F59-47A0-BB5D-FF79F4BC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5E21-5FB9-445F-BDE8-A02AE7F1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/>
            <a:r>
              <a:rPr/>
              <a:t>Образец текста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04B1D-F7B7-468F-88A6-30941CB43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B5E2-EB28-401B-98A5-2B1CFF89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46CF-1F6F-4700-BFE7-BACB3BD86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43B6-4CE5-4467-B969-4746B1A3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709613" y="260350"/>
            <a:ext cx="8901112" cy="1800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/>
              </a:rPr>
              <a:t>Образец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709613" y="2060575"/>
            <a:ext cx="8901112" cy="56737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Образец текста</a:t>
            </a:r>
          </a:p>
          <a:p>
            <a:pPr lvl="1"/>
            <a:r>
              <a:rPr lang="ru-RU" smtClean="0">
                <a:sym typeface="Calibri" pitchFamily="34" charset="0"/>
              </a:rPr>
              <a:t>Второй уровень</a:t>
            </a:r>
          </a:p>
          <a:p>
            <a:pPr lvl="2"/>
            <a:r>
              <a:rPr lang="ru-RU" smtClean="0">
                <a:sym typeface="Calibri" pitchFamily="34" charset="0"/>
              </a:rPr>
              <a:t>Третий уровень</a:t>
            </a:r>
          </a:p>
          <a:p>
            <a:pPr lvl="3"/>
            <a:r>
              <a:rPr lang="ru-RU" smtClean="0">
                <a:sym typeface="Calibri" pitchFamily="34" charset="0"/>
              </a:rPr>
              <a:t>Четвертый уровень</a:t>
            </a:r>
          </a:p>
          <a:p>
            <a:pPr lvl="4"/>
            <a:r>
              <a:rPr lang="ru-RU" smtClean="0">
                <a:sym typeface="Calibri" pitchFamily="34" charset="0"/>
              </a:rPr>
              <a:t>Пятый уровень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7288213" y="7235825"/>
            <a:ext cx="2322512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91B1083E-DA23-4F50-95B9-1EFECCC2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84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</p:sldLayoutIdLst>
  <p:transition spd="med"/>
  <p:txStyles>
    <p:titleStyle>
      <a:lvl1pPr algn="ctr" defTabSz="1031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libri Light"/>
          <a:ea typeface="Calibri Light"/>
          <a:cs typeface="Calibri Light"/>
          <a:sym typeface="Calibri Light"/>
        </a:defRPr>
      </a:lvl1pPr>
      <a:lvl2pPr algn="ctr" defTabSz="1031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libri Light"/>
          <a:ea typeface="Calibri Light"/>
          <a:cs typeface="Calibri Light"/>
          <a:sym typeface="Calibri Light"/>
        </a:defRPr>
      </a:lvl2pPr>
      <a:lvl3pPr algn="ctr" defTabSz="1031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libri Light"/>
          <a:ea typeface="Calibri Light"/>
          <a:cs typeface="Calibri Light"/>
          <a:sym typeface="Calibri Light"/>
        </a:defRPr>
      </a:lvl3pPr>
      <a:lvl4pPr algn="ctr" defTabSz="1031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libri Light"/>
          <a:ea typeface="Calibri Light"/>
          <a:cs typeface="Calibri Light"/>
          <a:sym typeface="Calibri Light"/>
        </a:defRPr>
      </a:lvl4pPr>
      <a:lvl5pPr algn="ctr" defTabSz="1031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175" indent="-257175" algn="l" defTabSz="10318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811213" indent="-295275" algn="l" defTabSz="10318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1395413" indent="-363538" algn="l" defTabSz="10318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947863" indent="-398463" algn="l" defTabSz="10318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2463800" indent="-398463" algn="l" defTabSz="10318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SzPct val="100000"/>
        <a:buFont typeface="Arial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20338" cy="5702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9154" name="Shape 179"/>
          <p:cNvSpPr>
            <a:spLocks noGrp="1"/>
          </p:cNvSpPr>
          <p:nvPr>
            <p:ph type="title"/>
          </p:nvPr>
        </p:nvSpPr>
        <p:spPr>
          <a:xfrm>
            <a:off x="5392738" y="5924550"/>
            <a:ext cx="4703762" cy="1301750"/>
          </a:xfrm>
        </p:spPr>
        <p:txBody>
          <a:bodyPr/>
          <a:lstStyle/>
          <a:p>
            <a:pPr defTabSz="896938" eaLnBrk="1" hangingPunct="1">
              <a:lnSpc>
                <a:spcPts val="2300"/>
              </a:lnSpc>
            </a:pPr>
            <a: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  <a:br>
              <a:rPr lang="ru-RU" sz="14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Шерин Владимир Сергеевич</a:t>
            </a: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Кабачкова Анастасия Владимировна</a:t>
            </a:r>
          </a:p>
        </p:txBody>
      </p:sp>
      <p:pic>
        <p:nvPicPr>
          <p:cNvPr id="4915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5924550"/>
            <a:ext cx="3062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770063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культуре-2015 </a:t>
            </a: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(Ростов-на-Дону)</a:t>
            </a:r>
            <a:endParaRPr lang="ru-RU" sz="3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02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B298072D-30B7-43E4-9778-92CD09D910C4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1203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1204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sp>
        <p:nvSpPr>
          <p:cNvPr id="51205" name="Прямоугольник 1"/>
          <p:cNvSpPr>
            <a:spLocks noChangeArrowheads="1"/>
          </p:cNvSpPr>
          <p:nvPr/>
        </p:nvSpPr>
        <p:spPr bwMode="auto">
          <a:xfrm>
            <a:off x="639763" y="1811338"/>
            <a:ext cx="91582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Физическая культура и спорт </a:t>
            </a:r>
            <a:r>
              <a:rPr lang="en-US" sz="2000" i="1">
                <a:solidFill>
                  <a:schemeClr val="accent1"/>
                </a:solidFill>
                <a:latin typeface="Arial" charset="0"/>
                <a:cs typeface="Arial" charset="0"/>
              </a:rPr>
              <a:t>- </a:t>
            </a: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одна из приоритетных сфер государственной политики России</a:t>
            </a:r>
          </a:p>
          <a:p>
            <a:endParaRPr lang="ru-RU" sz="2000" i="1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ru-RU" sz="2000" i="1">
                <a:solidFill>
                  <a:srgbClr val="000000"/>
                </a:solidFill>
                <a:latin typeface="Arial" charset="0"/>
                <a:cs typeface="Arial" charset="0"/>
              </a:rPr>
              <a:t>Участие студентов ТГУ в Олимпиаде - это:</a:t>
            </a:r>
          </a:p>
          <a:p>
            <a:pPr marL="0" lvl="1">
              <a:buFontTx/>
              <a:buChar char="•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1900">
                <a:latin typeface="Arial" charset="0"/>
              </a:rPr>
              <a:t>развитие интереса студентов к </a:t>
            </a:r>
            <a:r>
              <a:rPr lang="ru-RU" sz="1900" b="1">
                <a:latin typeface="Arial" charset="0"/>
              </a:rPr>
              <a:t>научной и педагогической деятельности</a:t>
            </a:r>
            <a:r>
              <a:rPr lang="ru-RU" sz="1900">
                <a:latin typeface="Arial" charset="0"/>
              </a:rPr>
              <a:t> в области физической культуры и спорта и активизации работы </a:t>
            </a:r>
            <a:r>
              <a:rPr lang="ru-RU" sz="1900" b="1">
                <a:latin typeface="Arial" charset="0"/>
              </a:rPr>
              <a:t>научных студенческих кружков</a:t>
            </a:r>
            <a:r>
              <a:rPr lang="ru-RU" sz="1900">
                <a:latin typeface="Arial" charset="0"/>
              </a:rPr>
              <a:t>; </a:t>
            </a:r>
          </a:p>
          <a:p>
            <a:pPr marL="0" lvl="1">
              <a:buFont typeface="Arial" charset="0"/>
              <a:buChar char="•"/>
            </a:pPr>
            <a:endParaRPr lang="ru-RU" sz="1900">
              <a:latin typeface="Arial" charset="0"/>
            </a:endParaRPr>
          </a:p>
          <a:p>
            <a:pPr marL="0" lvl="1">
              <a:buFont typeface="Arial" charset="0"/>
              <a:buChar char="•"/>
            </a:pPr>
            <a:r>
              <a:rPr lang="ru-RU" sz="1900">
                <a:latin typeface="Arial" charset="0"/>
              </a:rPr>
              <a:t>популяризация </a:t>
            </a:r>
            <a:r>
              <a:rPr lang="ru-RU" sz="1900" b="1">
                <a:latin typeface="Arial" charset="0"/>
              </a:rPr>
              <a:t>научных достижений в области физической культуры</a:t>
            </a:r>
            <a:r>
              <a:rPr lang="ru-RU" sz="1900">
                <a:latin typeface="Arial" charset="0"/>
              </a:rPr>
              <a:t> и спорта;</a:t>
            </a:r>
            <a:endParaRPr lang="ru-RU" sz="19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>
              <a:buFont typeface="Arial" charset="0"/>
              <a:buChar char="•"/>
            </a:pPr>
            <a:endParaRPr lang="ru-RU" sz="1900">
              <a:latin typeface="Arial" charset="0"/>
            </a:endParaRPr>
          </a:p>
          <a:p>
            <a:pPr marL="0" lvl="1">
              <a:buFont typeface="Arial" charset="0"/>
              <a:buChar char="•"/>
            </a:pPr>
            <a:r>
              <a:rPr lang="ru-RU" sz="1900">
                <a:latin typeface="Arial" charset="0"/>
              </a:rPr>
              <a:t> развитие </a:t>
            </a:r>
            <a:r>
              <a:rPr lang="ru-RU" sz="1900" b="1">
                <a:latin typeface="Arial" charset="0"/>
              </a:rPr>
              <a:t>сетевого взаимодействия между университетами</a:t>
            </a:r>
            <a:r>
              <a:rPr lang="ru-RU" sz="1900">
                <a:latin typeface="Arial" charset="0"/>
              </a:rPr>
              <a:t> России и зарубежных стран в интересах творческого, интеллектуального сотрудничества;</a:t>
            </a:r>
          </a:p>
          <a:p>
            <a:pPr marL="0" lvl="1">
              <a:buFont typeface="Arial" charset="0"/>
              <a:buChar char="•"/>
            </a:pPr>
            <a:endParaRPr lang="ru-RU" sz="1900">
              <a:latin typeface="Arial" charset="0"/>
            </a:endParaRPr>
          </a:p>
          <a:p>
            <a:pPr marL="0" lvl="1">
              <a:buFont typeface="Arial" charset="0"/>
              <a:buChar char="•"/>
            </a:pPr>
            <a:r>
              <a:rPr lang="ru-RU" sz="1900">
                <a:solidFill>
                  <a:srgbClr val="000000"/>
                </a:solidFill>
                <a:latin typeface="Arial" charset="0"/>
                <a:cs typeface="Arial" charset="0"/>
              </a:rPr>
              <a:t>развитие </a:t>
            </a:r>
            <a:r>
              <a:rPr lang="ru-RU" sz="1900" b="1">
                <a:solidFill>
                  <a:srgbClr val="000000"/>
                </a:solidFill>
                <a:latin typeface="Arial" charset="0"/>
                <a:cs typeface="Arial" charset="0"/>
              </a:rPr>
              <a:t>массового студенческого спорта</a:t>
            </a:r>
            <a:r>
              <a:rPr lang="ru-RU" sz="1900">
                <a:solidFill>
                  <a:srgbClr val="000000"/>
                </a:solidFill>
                <a:latin typeface="Arial" charset="0"/>
                <a:cs typeface="Arial" charset="0"/>
              </a:rPr>
              <a:t> и формирование </a:t>
            </a:r>
            <a:r>
              <a:rPr lang="ru-RU" sz="1900" b="1">
                <a:solidFill>
                  <a:srgbClr val="000000"/>
                </a:solidFill>
                <a:latin typeface="Arial" charset="0"/>
                <a:cs typeface="Arial" charset="0"/>
              </a:rPr>
              <a:t>здорового образа жизни</a:t>
            </a:r>
            <a:r>
              <a:rPr lang="ru-RU" sz="19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lvl="1">
              <a:buFont typeface="Arial" charset="0"/>
              <a:buNone/>
            </a:pPr>
            <a:endParaRPr lang="ru-RU" sz="1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770063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2226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75EE24A2-F939-474A-852A-6DE48D55DA8D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2227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2228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550863" y="1763713"/>
            <a:ext cx="91582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Команда Томского государственного университета (студенты факультета физической культуры) впервые приняла участие в Олимпиаде в 2015 году.</a:t>
            </a:r>
          </a:p>
          <a:p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Южный федеральный университет (Ростов-на-Дону), 22-26 апреля 2015. </a:t>
            </a:r>
          </a:p>
          <a:p>
            <a:pPr>
              <a:buFont typeface="Wingdings" pitchFamily="2" charset="2"/>
              <a:buChar char="ь"/>
            </a:pP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Принципиальное отличие и трудности – наличие практической и теоретической частей, а также творческой номинации.</a:t>
            </a:r>
          </a:p>
          <a:p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Виды испытаний в рамках Олимпиады:</a:t>
            </a:r>
          </a:p>
          <a:p>
            <a:pPr>
              <a:buFontTx/>
              <a:buChar char="•"/>
            </a:pP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 теоретический конкурс;</a:t>
            </a:r>
          </a:p>
          <a:p>
            <a:pPr>
              <a:buFont typeface="Arial" charset="0"/>
              <a:buChar char="•"/>
            </a:pP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 практико-методический конкурс;</a:t>
            </a:r>
          </a:p>
          <a:p>
            <a:pPr>
              <a:buFont typeface="Arial" charset="0"/>
              <a:buChar char="•"/>
            </a:pP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 практический конкурс;</a:t>
            </a:r>
          </a:p>
          <a:p>
            <a:pPr>
              <a:buFont typeface="Arial" charset="0"/>
              <a:buChar char="•"/>
            </a:pP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 научный конкурс;</a:t>
            </a:r>
          </a:p>
          <a:p>
            <a:pPr>
              <a:buFont typeface="Arial" charset="0"/>
              <a:buChar char="•"/>
            </a:pPr>
            <a:r>
              <a:rPr lang="ru-RU" sz="2000" i="1">
                <a:solidFill>
                  <a:schemeClr val="accent1"/>
                </a:solidFill>
                <a:latin typeface="Arial" charset="0"/>
                <a:cs typeface="Arial" charset="0"/>
              </a:rPr>
              <a:t> творческий конкурс (о вузе).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770063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3250" name="Shape 183"/>
          <p:cNvSpPr>
            <a:spLocks noGrp="1"/>
          </p:cNvSpPr>
          <p:nvPr>
            <p:ph type="body" idx="1"/>
          </p:nvPr>
        </p:nvSpPr>
        <p:spPr>
          <a:xfrm>
            <a:off x="1082675" y="1771650"/>
            <a:ext cx="7740650" cy="2514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A7A7A7"/>
                </a:solidFill>
                <a:latin typeface="Arial" charset="0"/>
                <a:cs typeface="Arial" charset="0"/>
              </a:rPr>
              <a:t>Ростов-на-Дону, 2015</a:t>
            </a:r>
          </a:p>
        </p:txBody>
      </p:sp>
      <p:sp>
        <p:nvSpPr>
          <p:cNvPr id="53251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C8A7C579-1DE5-420A-9383-9BB824E22693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3252" name="Shape 183"/>
          <p:cNvSpPr txBox="1">
            <a:spLocks/>
          </p:cNvSpPr>
          <p:nvPr/>
        </p:nvSpPr>
        <p:spPr bwMode="auto">
          <a:xfrm>
            <a:off x="736600" y="5857875"/>
            <a:ext cx="4468813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defTabSz="1031875">
              <a:lnSpc>
                <a:spcPct val="90000"/>
              </a:lnSpc>
              <a:spcBef>
                <a:spcPts val="1100"/>
              </a:spcBef>
            </a:pPr>
            <a:r>
              <a:rPr lang="ru-RU" sz="1400">
                <a:solidFill>
                  <a:srgbClr val="7D7D7D"/>
                </a:solidFill>
                <a:latin typeface="Arial" charset="0"/>
                <a:cs typeface="Arial" charset="0"/>
              </a:rPr>
              <a:t>Команда Томского государственного университета</a:t>
            </a:r>
          </a:p>
        </p:txBody>
      </p:sp>
      <p:sp>
        <p:nvSpPr>
          <p:cNvPr id="53253" name="Shape 183"/>
          <p:cNvSpPr txBox="1">
            <a:spLocks/>
          </p:cNvSpPr>
          <p:nvPr/>
        </p:nvSpPr>
        <p:spPr bwMode="auto">
          <a:xfrm>
            <a:off x="5205413" y="5864225"/>
            <a:ext cx="4151312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defTabSz="1031875">
              <a:lnSpc>
                <a:spcPct val="90000"/>
              </a:lnSpc>
              <a:spcBef>
                <a:spcPts val="1100"/>
              </a:spcBef>
            </a:pPr>
            <a:r>
              <a:rPr lang="ru-RU" sz="1400">
                <a:solidFill>
                  <a:srgbClr val="7D7D7D"/>
                </a:solidFill>
                <a:latin typeface="Arial" charset="0"/>
                <a:cs typeface="Arial" charset="0"/>
              </a:rPr>
              <a:t>Площадка-представление команды, гостевая</a:t>
            </a:r>
          </a:p>
          <a:p>
            <a:pPr defTabSz="1031875">
              <a:lnSpc>
                <a:spcPct val="90000"/>
              </a:lnSpc>
              <a:spcBef>
                <a:spcPts val="1100"/>
              </a:spcBef>
            </a:pPr>
            <a:endParaRPr lang="ru-RU" sz="1400">
              <a:solidFill>
                <a:srgbClr val="7D7D7D"/>
              </a:solidFill>
              <a:latin typeface="Arial" charset="0"/>
              <a:cs typeface="Arial" charset="0"/>
            </a:endParaRPr>
          </a:p>
        </p:txBody>
      </p:sp>
      <p:pic>
        <p:nvPicPr>
          <p:cNvPr id="53254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3255" name="Picture 2" descr="C:\Users\САС\Downloads\IMG_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2447925"/>
            <a:ext cx="41497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pic>
        <p:nvPicPr>
          <p:cNvPr id="53257" name="Picture 3" descr="C:\Users\САС\Downloads\IMG_1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413" y="2447925"/>
            <a:ext cx="41513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770063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4274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5331B123-83C1-4BD4-A199-7D325B1F0D02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4275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4276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sp>
        <p:nvSpPr>
          <p:cNvPr id="54277" name="Прямоугольник 7"/>
          <p:cNvSpPr>
            <a:spLocks noChangeArrowheads="1"/>
          </p:cNvSpPr>
          <p:nvPr/>
        </p:nvSpPr>
        <p:spPr bwMode="auto">
          <a:xfrm>
            <a:off x="652463" y="1866900"/>
            <a:ext cx="9158287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0000"/>
                </a:solidFill>
                <a:latin typeface="Arial" charset="0"/>
                <a:cs typeface="Arial" charset="0"/>
              </a:rPr>
              <a:t>Требования</a:t>
            </a:r>
            <a:r>
              <a:rPr lang="ru-RU" sz="2400" u="sng">
                <a:solidFill>
                  <a:srgbClr val="000000"/>
                </a:solidFill>
                <a:latin typeface="Arial" charset="0"/>
                <a:cs typeface="Arial" charset="0"/>
              </a:rPr>
              <a:t> к участникам:</a:t>
            </a:r>
          </a:p>
          <a:p>
            <a:endParaRPr lang="ru-RU" sz="2400" u="sng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высокий уровень теоретической подготовленности;</a:t>
            </a: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творческий потенциал;</a:t>
            </a: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результаты научной деятельности;</a:t>
            </a: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высокий уровень специальной физической подготовленности;</a:t>
            </a:r>
          </a:p>
          <a:p>
            <a:pPr algn="just">
              <a:buFontTx/>
              <a:buChar char="•"/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Tx/>
              <a:buChar char="•"/>
            </a:pP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владение базовой техникой профильных упражнений в таких видах спорта, как спортивная гимнастика, легкая атлетика, волейбол, футбол.</a:t>
            </a: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392238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5298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B32F3151-2C06-424E-A5DB-E07903B28BA3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5299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5300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sp>
        <p:nvSpPr>
          <p:cNvPr id="55301" name="Прямоугольник 7"/>
          <p:cNvSpPr>
            <a:spLocks noChangeArrowheads="1"/>
          </p:cNvSpPr>
          <p:nvPr/>
        </p:nvSpPr>
        <p:spPr bwMode="auto">
          <a:xfrm>
            <a:off x="554038" y="1476375"/>
            <a:ext cx="9158287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Этапы работы</a:t>
            </a: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со студентами:</a:t>
            </a:r>
          </a:p>
          <a:p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ru-RU" b="1">
                <a:solidFill>
                  <a:srgbClr val="000000"/>
                </a:solidFill>
                <a:latin typeface="Arial" charset="0"/>
                <a:cs typeface="Arial" charset="0"/>
              </a:rPr>
              <a:t>Этап 1. Отбор потенциальных претендентов из числа студентов факультета физической культуры:</a:t>
            </a:r>
          </a:p>
          <a:p>
            <a:pPr marL="742950" lvl="1" indent="-285750"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проведение </a:t>
            </a:r>
            <a:r>
              <a:rPr lang="ru-RU" i="1">
                <a:solidFill>
                  <a:srgbClr val="000000"/>
                </a:solidFill>
                <a:latin typeface="Arial" charset="0"/>
              </a:rPr>
              <a:t>внутреннего отбора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на основе результатов успеваемости и спортивных достижений;</a:t>
            </a:r>
          </a:p>
          <a:p>
            <a:pPr marL="742950" lvl="1" indent="-285750">
              <a:buFontTx/>
              <a:buChar char="•"/>
            </a:pPr>
            <a:r>
              <a:rPr lang="ru-RU" i="1">
                <a:solidFill>
                  <a:srgbClr val="000000"/>
                </a:solidFill>
                <a:latin typeface="Arial" charset="0"/>
              </a:rPr>
              <a:t>выбор 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потенциальных претендентов и их</a:t>
            </a:r>
            <a:r>
              <a:rPr lang="ru-RU" i="1">
                <a:solidFill>
                  <a:srgbClr val="000000"/>
                </a:solidFill>
                <a:latin typeface="Arial" charset="0"/>
              </a:rPr>
              <a:t> тестирование</a:t>
            </a:r>
            <a:r>
              <a:rPr lang="ru-RU">
                <a:solidFill>
                  <a:srgbClr val="000000"/>
                </a:solidFill>
                <a:latin typeface="Arial" charset="0"/>
              </a:rPr>
              <a:t> (теоретическая, практическая, творческая части );</a:t>
            </a:r>
          </a:p>
          <a:p>
            <a:pPr marL="742950" lvl="1" indent="-285750">
              <a:buFontTx/>
              <a:buChar char="•"/>
            </a:pPr>
            <a:endParaRPr lang="ru-RU">
              <a:solidFill>
                <a:srgbClr val="000000"/>
              </a:solidFill>
              <a:latin typeface="Arial" charset="0"/>
            </a:endParaRPr>
          </a:p>
          <a:p>
            <a:pPr marL="742950" lvl="1" indent="-285750"/>
            <a:r>
              <a:rPr lang="ru-RU" b="1">
                <a:solidFill>
                  <a:srgbClr val="000000"/>
                </a:solidFill>
                <a:latin typeface="Arial" charset="0"/>
                <a:cs typeface="Arial" charset="0"/>
              </a:rPr>
              <a:t>Этап 2. Формирование и подготовка команды (руководители: Шерин В.С., Кабачкова А.В.):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определение </a:t>
            </a: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</a:rPr>
              <a:t>капитана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команды, распределение задач и обязанностей (спортивный принцип);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повторение </a:t>
            </a: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</a:rPr>
              <a:t>теоретической части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(проведение мини-лекций, рубежное тестирование) на основе завышенных требований;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подготовка </a:t>
            </a: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</a:rPr>
              <a:t>представления ТГУ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(«региональная гостиная»);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ежедневные</a:t>
            </a: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</a:rPr>
              <a:t> тренировки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(практическая часть);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работа над докладом и презентацией по итогам </a:t>
            </a:r>
            <a:r>
              <a:rPr lang="ru-RU" i="1">
                <a:solidFill>
                  <a:srgbClr val="000000"/>
                </a:solidFill>
                <a:latin typeface="Arial" charset="0"/>
                <a:cs typeface="Arial" charset="0"/>
              </a:rPr>
              <a:t>научной работы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 (совместная деятельность студент-преподаватель; выбор актуальной темы).</a:t>
            </a:r>
          </a:p>
          <a:p>
            <a:pPr>
              <a:buFontTx/>
              <a:buChar char="•"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82"/>
          <p:cNvSpPr>
            <a:spLocks noGrp="1"/>
          </p:cNvSpPr>
          <p:nvPr>
            <p:ph type="title" idx="4294967295"/>
          </p:nvPr>
        </p:nvSpPr>
        <p:spPr>
          <a:xfrm>
            <a:off x="1082675" y="0"/>
            <a:ext cx="8772525" cy="1770063"/>
          </a:xfrm>
        </p:spPr>
        <p:txBody>
          <a:bodyPr anchor="b"/>
          <a:lstStyle/>
          <a:p>
            <a:pPr eaLnBrk="1" hangingPunct="1"/>
            <a:r>
              <a:rPr lang="ru-RU" sz="3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b="1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6322" name="Shape 184"/>
          <p:cNvSpPr txBox="1">
            <a:spLocks noGrp="1"/>
          </p:cNvSpPr>
          <p:nvPr/>
        </p:nvSpPr>
        <p:spPr bwMode="auto">
          <a:xfrm>
            <a:off x="7491413" y="7013575"/>
            <a:ext cx="2322512" cy="292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algn="r"/>
            <a:fld id="{7CE71363-A219-4A4C-A7AE-59F00C900D4C}" type="slidenum">
              <a:rPr lang="ru-RU" sz="1300">
                <a:solidFill>
                  <a:srgbClr val="888888"/>
                </a:solidFill>
                <a:latin typeface="Arial" charset="0"/>
                <a:cs typeface="Arial" charset="0"/>
              </a:rPr>
              <a:pPr algn="r"/>
              <a:t>7</a:t>
            </a:fld>
            <a:endParaRPr lang="ru-RU" sz="1300">
              <a:solidFill>
                <a:srgbClr val="888888"/>
              </a:solidFill>
              <a:latin typeface="Arial" charset="0"/>
              <a:cs typeface="Arial" charset="0"/>
            </a:endParaRPr>
          </a:p>
        </p:txBody>
      </p:sp>
      <p:pic>
        <p:nvPicPr>
          <p:cNvPr id="56323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6324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sp>
        <p:nvSpPr>
          <p:cNvPr id="56325" name="Прямоугольник 7"/>
          <p:cNvSpPr>
            <a:spLocks noChangeArrowheads="1"/>
          </p:cNvSpPr>
          <p:nvPr/>
        </p:nvSpPr>
        <p:spPr bwMode="auto">
          <a:xfrm>
            <a:off x="539750" y="1809750"/>
            <a:ext cx="915828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i="1">
                <a:solidFill>
                  <a:srgbClr val="000000"/>
                </a:solidFill>
                <a:latin typeface="Arial" charset="0"/>
                <a:cs typeface="Arial" charset="0"/>
              </a:rPr>
              <a:t>Принципы и методические приёмы подготовки к Олимпиаде:</a:t>
            </a:r>
          </a:p>
          <a:p>
            <a:pPr marL="342900" indent="-342900"/>
            <a:endParaRPr lang="ru-RU" sz="2400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i="1">
                <a:solidFill>
                  <a:srgbClr val="000000"/>
                </a:solidFill>
                <a:latin typeface="Arial" charset="0"/>
                <a:cs typeface="Arial" charset="0"/>
              </a:rPr>
              <a:t>Принцип Олимпийских колец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(знания – творчество – спортивные успехи – самостоятельность – взаимопомощь);</a:t>
            </a: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i="1">
                <a:solidFill>
                  <a:srgbClr val="000000"/>
                </a:solidFill>
                <a:latin typeface="Arial" charset="0"/>
                <a:cs typeface="Arial" charset="0"/>
              </a:rPr>
              <a:t>Принцип «Быстрее! Выше! Сильнее!»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- отбор наиболее перспективных студентов и их интенсивная подготовка по усложненной программе;</a:t>
            </a: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i="1">
                <a:solidFill>
                  <a:srgbClr val="000000"/>
                </a:solidFill>
                <a:latin typeface="Arial" charset="0"/>
                <a:cs typeface="Arial" charset="0"/>
              </a:rPr>
              <a:t>Приём «Критикуй!»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 charset="0"/>
              </a:rPr>
              <a:t> при апробации научных докладов и презентации ТГУ перед студентами.</a:t>
            </a: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ctr"/>
            <a:endParaRPr lang="ru-RU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82"/>
          <p:cNvSpPr>
            <a:spLocks noGrp="1"/>
          </p:cNvSpPr>
          <p:nvPr>
            <p:ph type="title"/>
          </p:nvPr>
        </p:nvSpPr>
        <p:spPr>
          <a:xfrm>
            <a:off x="1082675" y="0"/>
            <a:ext cx="8772525" cy="1770063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Международная студенческая олимпиада </a:t>
            </a:r>
            <a:b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000000"/>
                </a:solidFill>
                <a:latin typeface="Arial" charset="0"/>
                <a:cs typeface="Arial" charset="0"/>
              </a:rPr>
              <a:t>по физической культуре</a:t>
            </a:r>
          </a:p>
        </p:txBody>
      </p:sp>
      <p:sp>
        <p:nvSpPr>
          <p:cNvPr id="57346" name="Shape 183"/>
          <p:cNvSpPr>
            <a:spLocks noGrp="1"/>
          </p:cNvSpPr>
          <p:nvPr>
            <p:ph type="body" idx="1"/>
          </p:nvPr>
        </p:nvSpPr>
        <p:spPr>
          <a:xfrm>
            <a:off x="1082675" y="1771650"/>
            <a:ext cx="7740650" cy="2514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A7A7A7"/>
                </a:solidFill>
                <a:latin typeface="Arial" charset="0"/>
                <a:cs typeface="Arial" charset="0"/>
              </a:rPr>
              <a:t>Ростов-на-Дону, 2015</a:t>
            </a:r>
          </a:p>
        </p:txBody>
      </p:sp>
      <p:sp>
        <p:nvSpPr>
          <p:cNvPr id="57347" name="Shape 184"/>
          <p:cNvSpPr>
            <a:spLocks noGrp="1"/>
          </p:cNvSpPr>
          <p:nvPr>
            <p:ph type="sldNum" sz="quarter" idx="10"/>
          </p:nvPr>
        </p:nvSpPr>
        <p:spPr>
          <a:xfrm>
            <a:off x="7491413" y="7013575"/>
            <a:ext cx="2322512" cy="292100"/>
          </a:xfrm>
          <a:noFill/>
        </p:spPr>
        <p:txBody>
          <a:bodyPr/>
          <a:lstStyle/>
          <a:p>
            <a:fld id="{6F8536EC-F5EC-4DFF-A10F-F095FF96FFC0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7348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6910388"/>
            <a:ext cx="620712" cy="498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7349" name="Shape 14"/>
          <p:cNvSpPr>
            <a:spLocks noChangeArrowheads="1"/>
          </p:cNvSpPr>
          <p:nvPr/>
        </p:nvSpPr>
        <p:spPr bwMode="auto">
          <a:xfrm>
            <a:off x="1241425" y="6946900"/>
            <a:ext cx="5073650" cy="461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  <a:t>Лучшие образовательные практики ТГУ – 2015</a:t>
            </a:r>
            <a:br>
              <a:rPr lang="ru-RU" sz="1200" b="1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ru-RU" sz="1200">
                <a:solidFill>
                  <a:srgbClr val="7F7F7F"/>
                </a:solidFill>
                <a:latin typeface="Arial" charset="0"/>
                <a:cs typeface="Arial" charset="0"/>
              </a:rPr>
              <a:t>Лучшая практика подготовки студентов к олимпиаде</a:t>
            </a:r>
          </a:p>
        </p:txBody>
      </p:sp>
      <p:pic>
        <p:nvPicPr>
          <p:cNvPr id="57350" name="Picture 2" descr="C:\Users\САС\Downloads\IMG_1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2259013"/>
            <a:ext cx="49450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Прямоугольник 12"/>
          <p:cNvSpPr>
            <a:spLocks noChangeArrowheads="1"/>
          </p:cNvSpPr>
          <p:nvPr/>
        </p:nvSpPr>
        <p:spPr bwMode="auto">
          <a:xfrm>
            <a:off x="5489575" y="2270125"/>
            <a:ext cx="4597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Итоги участия:</a:t>
            </a: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1 место – 1 номинация,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 2 место – 4 номинации.</a:t>
            </a:r>
          </a:p>
          <a:p>
            <a:pPr>
              <a:buFont typeface="Arial" charset="0"/>
              <a:buChar char="•"/>
            </a:pP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Организаторами конкурса отмечена уникальность Региональной гостиной ТГУ (олимпийский костюм ректора, природные богатства региона, информационно-рекламные материалы).</a:t>
            </a:r>
          </a:p>
          <a:p>
            <a:pPr>
              <a:buFont typeface="Arial" charset="0"/>
              <a:buNone/>
            </a:pPr>
            <a:endParaRPr 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>
                <a:solidFill>
                  <a:srgbClr val="000000"/>
                </a:solidFill>
                <a:latin typeface="Arial" charset="0"/>
                <a:cs typeface="Arial" charset="0"/>
              </a:rPr>
              <a:t>Отмечен научный доклад капитана на конференции «Олимпийская идея сегодня».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200"/>
          <p:cNvSpPr>
            <a:spLocks noChangeArrowheads="1"/>
          </p:cNvSpPr>
          <p:nvPr/>
        </p:nvSpPr>
        <p:spPr bwMode="auto">
          <a:xfrm>
            <a:off x="673100" y="2028825"/>
            <a:ext cx="8653463" cy="1016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sp>
        <p:nvSpPr>
          <p:cNvPr id="58371" name="Shape 200"/>
          <p:cNvSpPr>
            <a:spLocks noChangeArrowheads="1"/>
          </p:cNvSpPr>
          <p:nvPr/>
        </p:nvSpPr>
        <p:spPr bwMode="auto">
          <a:xfrm>
            <a:off x="6575425" y="5313363"/>
            <a:ext cx="2814638" cy="523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Arial" charset="0"/>
                <a:cs typeface="Arial" charset="0"/>
              </a:rPr>
              <a:t>Факультет физической культуры</a:t>
            </a:r>
          </a:p>
          <a:p>
            <a:endParaRPr lang="ru-RU" sz="1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372" name="Shape 200"/>
          <p:cNvSpPr>
            <a:spLocks noChangeArrowheads="1"/>
          </p:cNvSpPr>
          <p:nvPr/>
        </p:nvSpPr>
        <p:spPr bwMode="auto">
          <a:xfrm>
            <a:off x="6575425" y="5949950"/>
            <a:ext cx="2387600" cy="862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Arial" charset="0"/>
                <a:cs typeface="Arial" charset="0"/>
              </a:rPr>
              <a:t>634050, г. Томск, пр. Ленина, 36</a:t>
            </a:r>
          </a:p>
          <a:p>
            <a:r>
              <a:rPr lang="ru-RU" sz="1200">
                <a:solidFill>
                  <a:schemeClr val="bg1"/>
                </a:solidFill>
                <a:latin typeface="Arial" charset="0"/>
                <a:cs typeface="Arial" charset="0"/>
              </a:rPr>
              <a:t>+7 (3822) 52-9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7-25</a:t>
            </a:r>
            <a:endParaRPr lang="ru-RU" sz="1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ru-RU" sz="12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ru-RU" sz="1400" b="1">
                <a:solidFill>
                  <a:schemeClr val="bg1"/>
                </a:solidFill>
                <a:latin typeface="Arial" charset="0"/>
                <a:cs typeface="Arial" charset="0"/>
              </a:rPr>
              <a:t>www.</a:t>
            </a: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sport.</a:t>
            </a:r>
            <a:r>
              <a:rPr lang="ru-RU" sz="1400" b="1">
                <a:solidFill>
                  <a:schemeClr val="bg1"/>
                </a:solidFill>
                <a:latin typeface="Arial" charset="0"/>
                <a:cs typeface="Arial" charset="0"/>
              </a:rPr>
              <a:t>tsu.ru</a:t>
            </a:r>
          </a:p>
        </p:txBody>
      </p:sp>
      <p:pic>
        <p:nvPicPr>
          <p:cNvPr id="583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5313363"/>
            <a:ext cx="141128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437</TotalTime>
  <Words>495</Words>
  <Application>Microsoft Office PowerPoint</Application>
  <PresentationFormat>Произвольный</PresentationFormat>
  <Paragraphs>98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36</vt:i4>
      </vt:variant>
      <vt:variant>
        <vt:lpstr>Заголовки слайдов</vt:lpstr>
      </vt:variant>
      <vt:variant>
        <vt:i4>9</vt:i4>
      </vt:variant>
    </vt:vector>
  </HeadingPairs>
  <TitlesOfParts>
    <vt:vector size="51" baseType="lpstr">
      <vt:lpstr>Calibri</vt:lpstr>
      <vt:lpstr>Arial</vt:lpstr>
      <vt:lpstr>Calibri Light</vt:lpstr>
      <vt:lpstr>Helvetica Neue</vt:lpstr>
      <vt:lpstr>Times New Roman</vt:lpstr>
      <vt:lpstr>Wingdings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Лучшие образовательные практики ТГУ – 2015 Лучшая практика подготовки студентов к олимпиаде  Шерин Владимир Сергеевич Кабачкова Анастасия Владимировна</vt:lpstr>
      <vt:lpstr>Международная студенческая олимпиада  по физической культуре-2015 (Ростов-на-Дону)</vt:lpstr>
      <vt:lpstr>Международная студенческая олимпиада  по физической культуре</vt:lpstr>
      <vt:lpstr>Международная студенческая олимпиада  по физической культуре</vt:lpstr>
      <vt:lpstr>Международная студенческая олимпиада  по физической культуре</vt:lpstr>
      <vt:lpstr>Международная студенческая олимпиада  по физической культуре</vt:lpstr>
      <vt:lpstr>Международная студенческая олимпиада  по физической культуре</vt:lpstr>
      <vt:lpstr>Международная студенческая олимпиада  по физической культуре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.</cp:lastModifiedBy>
  <cp:revision>30</cp:revision>
  <dcterms:modified xsi:type="dcterms:W3CDTF">2016-01-18T14:55:50Z</dcterms:modified>
</cp:coreProperties>
</file>